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9"/>
  </p:notesMasterIdLst>
  <p:sldIdLst>
    <p:sldId id="256" r:id="rId2"/>
    <p:sldId id="261" r:id="rId3"/>
    <p:sldId id="258" r:id="rId4"/>
    <p:sldId id="259" r:id="rId5"/>
    <p:sldId id="257" r:id="rId6"/>
    <p:sldId id="262" r:id="rId7"/>
    <p:sldId id="26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4" d="100"/>
          <a:sy n="104" d="100"/>
        </p:scale>
        <p:origin x="12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1C436-2230-412B-8CB7-1E161E31D75B}" type="datetimeFigureOut">
              <a:rPr lang="en-US" smtClean="0"/>
              <a:t>7/7/2016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5A0389-8BE3-401A-B396-9FD8FD38DBE4}" type="slidenum">
              <a:rPr lang="en-US" smtClean="0"/>
              <a:t>‹#›</a:t>
            </a:fld>
            <a:endParaRPr lang="en-US"/>
          </a:p>
        </p:txBody>
      </p:sp>
    </p:spTree>
    <p:extLst>
      <p:ext uri="{BB962C8B-B14F-4D97-AF65-F5344CB8AC3E}">
        <p14:creationId xmlns:p14="http://schemas.microsoft.com/office/powerpoint/2010/main" val="400147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23554"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r>
              <a:rPr lang="en-US" sz="1600">
                <a:latin typeface="Lucida Grande" pitchFamily="34" charset="0"/>
                <a:ea typeface="Lucida Grande" pitchFamily="34" charset="0"/>
                <a:cs typeface="Lucida Grande" pitchFamily="34" charset="0"/>
                <a:sym typeface="Lucida Grande" pitchFamily="34" charset="0"/>
              </a:rPr>
              <a:t>5V is actually very high compared to the supply voltage used in today’s chips...  1.0 is more common.  We could get as low as 0.5V ... but not much lower.  Lowering voltage is good from an energy perspective...</a:t>
            </a:r>
          </a:p>
        </p:txBody>
      </p:sp>
    </p:spTree>
    <p:extLst>
      <p:ext uri="{BB962C8B-B14F-4D97-AF65-F5344CB8AC3E}">
        <p14:creationId xmlns:p14="http://schemas.microsoft.com/office/powerpoint/2010/main" val="13094344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7/7/2016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7/7/2016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7/7/2016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7/7/2016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7/7/2016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7/7/2016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7/7/2016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7/7/2016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7/7/2016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dirty="0"/>
              <a:t>7/7/2016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7/7/2016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7/7/2016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7/7/2016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7/7/2016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7/7/2016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7/7/2016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7/7/2016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7/7/2016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Transistors</a:t>
            </a:r>
            <a:endParaRPr lang="en-US" dirty="0"/>
          </a:p>
        </p:txBody>
      </p:sp>
      <p:sp>
        <p:nvSpPr>
          <p:cNvPr id="3" name="Subtitle 2"/>
          <p:cNvSpPr>
            <a:spLocks noGrp="1"/>
          </p:cNvSpPr>
          <p:nvPr>
            <p:ph type="subTitle" idx="1"/>
          </p:nvPr>
        </p:nvSpPr>
        <p:spPr/>
        <p:txBody>
          <a:bodyPr/>
          <a:lstStyle/>
          <a:p>
            <a:r>
              <a:rPr lang="en-US" dirty="0" smtClean="0"/>
              <a:t>Why your technology works!</a:t>
            </a:r>
          </a:p>
          <a:p>
            <a:endParaRPr lang="en-US" dirty="0"/>
          </a:p>
        </p:txBody>
      </p:sp>
    </p:spTree>
    <p:extLst>
      <p:ext uri="{BB962C8B-B14F-4D97-AF65-F5344CB8AC3E}">
        <p14:creationId xmlns:p14="http://schemas.microsoft.com/office/powerpoint/2010/main" val="37168662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did this summer…</a:t>
            </a:r>
            <a:endParaRPr lang="en-US" dirty="0"/>
          </a:p>
        </p:txBody>
      </p:sp>
      <p:sp>
        <p:nvSpPr>
          <p:cNvPr id="3" name="Content Placeholder 2"/>
          <p:cNvSpPr>
            <a:spLocks noGrp="1"/>
          </p:cNvSpPr>
          <p:nvPr>
            <p:ph idx="1"/>
          </p:nvPr>
        </p:nvSpPr>
        <p:spPr>
          <a:xfrm>
            <a:off x="680321" y="2336872"/>
            <a:ext cx="9613861" cy="4072165"/>
          </a:xfrm>
        </p:spPr>
        <p:txBody>
          <a:bodyPr>
            <a:normAutofit fontScale="92500" lnSpcReduction="20000"/>
          </a:bodyPr>
          <a:lstStyle/>
          <a:p>
            <a:r>
              <a:rPr lang="en-US" dirty="0" smtClean="0"/>
              <a:t>I worked at Notre Dame University in their Computer - RET (Research Experience for Teachers) program. </a:t>
            </a:r>
          </a:p>
          <a:p>
            <a:r>
              <a:rPr lang="en-US" dirty="0" smtClean="0"/>
              <a:t>On my first day working I was given 2 articles (I was given many more). The first one was 56 page expert from a text and the other was a 34 page journal article. </a:t>
            </a:r>
          </a:p>
          <a:p>
            <a:r>
              <a:rPr lang="en-US" dirty="0" smtClean="0"/>
              <a:t>I was told to read them. I was given nothing to help in my reading but was allowed to discuss with the college professor once I had read the articles and developed questions. He was NOT going to read it for me or teach it to me without reading it first.</a:t>
            </a:r>
          </a:p>
          <a:p>
            <a:r>
              <a:rPr lang="en-US" dirty="0" smtClean="0"/>
              <a:t>This may seem crazy to you but in reality much of learning after high school is done this way. You are expected to do the work before you are even taught and see if you understood what was then discussed.</a:t>
            </a:r>
          </a:p>
          <a:p>
            <a:r>
              <a:rPr lang="en-US" dirty="0" smtClean="0"/>
              <a:t>You are going to read 6 pages from the beginning of one of these articles.</a:t>
            </a:r>
          </a:p>
          <a:p>
            <a:endParaRPr lang="en-US" dirty="0"/>
          </a:p>
        </p:txBody>
      </p:sp>
    </p:spTree>
    <p:extLst>
      <p:ext uri="{BB962C8B-B14F-4D97-AF65-F5344CB8AC3E}">
        <p14:creationId xmlns:p14="http://schemas.microsoft.com/office/powerpoint/2010/main" val="27429967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1.1 A Brief History</a:t>
            </a:r>
            <a:endParaRPr lang="en-US" dirty="0"/>
          </a:p>
        </p:txBody>
      </p:sp>
      <p:sp>
        <p:nvSpPr>
          <p:cNvPr id="3" name="Content Placeholder 2"/>
          <p:cNvSpPr>
            <a:spLocks noGrp="1"/>
          </p:cNvSpPr>
          <p:nvPr>
            <p:ph idx="1"/>
          </p:nvPr>
        </p:nvSpPr>
        <p:spPr/>
        <p:txBody>
          <a:bodyPr/>
          <a:lstStyle/>
          <a:p>
            <a:r>
              <a:rPr lang="en-US" dirty="0" smtClean="0"/>
              <a:t>Underline one sentence in each paragraph you think is important.</a:t>
            </a:r>
          </a:p>
          <a:p>
            <a:r>
              <a:rPr lang="en-US" dirty="0" smtClean="0"/>
              <a:t>Circle any words that you are not able to determine their meaning.</a:t>
            </a:r>
          </a:p>
          <a:p>
            <a:r>
              <a:rPr lang="en-US" dirty="0" smtClean="0"/>
              <a:t>Looking at the graphs Figure 1.1 and Figure 1.4 identify what you think are interesting features</a:t>
            </a:r>
            <a:r>
              <a:rPr lang="en-US" dirty="0" smtClean="0"/>
              <a:t>.</a:t>
            </a:r>
          </a:p>
          <a:p>
            <a:r>
              <a:rPr lang="en-US" dirty="0" smtClean="0"/>
              <a:t>You will have 20 minutes to complete this part of the activity.</a:t>
            </a: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803759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ln/>
        </p:spPr>
        <p:txBody>
          <a:bodyPr vert="horz" lIns="91440" tIns="45720" rIns="134952" bIns="45720" rtlCol="0" anchor="ctr">
            <a:normAutofit/>
          </a:bodyPr>
          <a:lstStyle/>
          <a:p>
            <a:pPr marL="44821"/>
            <a:r>
              <a:rPr lang="en-US" sz="3088" dirty="0"/>
              <a:t>Hardware: </a:t>
            </a:r>
            <a:r>
              <a:rPr lang="en-US" sz="3088" i="1" dirty="0"/>
              <a:t>Transistors</a:t>
            </a:r>
            <a:r>
              <a:rPr lang="en-US" sz="3088" dirty="0"/>
              <a:t> manipulate/store 1s &amp; 0s</a:t>
            </a:r>
          </a:p>
        </p:txBody>
      </p:sp>
      <p:sp>
        <p:nvSpPr>
          <p:cNvPr id="22593" name="Rectangle 65"/>
          <p:cNvSpPr>
            <a:spLocks/>
          </p:cNvSpPr>
          <p:nvPr/>
        </p:nvSpPr>
        <p:spPr bwMode="auto">
          <a:xfrm>
            <a:off x="481794" y="2067486"/>
            <a:ext cx="4223341" cy="414618"/>
          </a:xfrm>
          <a:prstGeom prst="rect">
            <a:avLst/>
          </a:prstGeom>
          <a:noFill/>
          <a:ln w="12700" cap="flat">
            <a:noFill/>
            <a:miter lim="800000"/>
            <a:headEnd type="none" w="med" len="med"/>
            <a:tailEnd type="none" w="med" len="med"/>
          </a:ln>
        </p:spPr>
        <p:txBody>
          <a:bodyPr lIns="0" tIns="0" rIns="43922" bIns="0">
            <a:prstTxWarp prst="textNoShape">
              <a:avLst/>
            </a:prstTxWarp>
          </a:bodyPr>
          <a:lstStyle/>
          <a:p>
            <a:pPr marL="43421" algn="ctr"/>
            <a:r>
              <a:rPr lang="en-US" sz="1588" b="1" dirty="0">
                <a:latin typeface="Helvetica" pitchFamily="34" charset="0"/>
                <a:ea typeface="Helvetica" pitchFamily="34" charset="0"/>
                <a:cs typeface="Helvetica" pitchFamily="34" charset="0"/>
                <a:sym typeface="Helvetica" pitchFamily="34" charset="0"/>
              </a:rPr>
              <a:t>Switch-level representation</a:t>
            </a:r>
          </a:p>
        </p:txBody>
      </p:sp>
      <p:grpSp>
        <p:nvGrpSpPr>
          <p:cNvPr id="5" name="Group 66"/>
          <p:cNvGrpSpPr>
            <a:grpSpLocks/>
          </p:cNvGrpSpPr>
          <p:nvPr/>
        </p:nvGrpSpPr>
        <p:grpSpPr bwMode="auto">
          <a:xfrm>
            <a:off x="7297420" y="2067486"/>
            <a:ext cx="4224618" cy="3316941"/>
            <a:chOff x="0" y="0"/>
            <a:chExt cx="3016" cy="2368"/>
          </a:xfrm>
        </p:grpSpPr>
        <p:pic>
          <p:nvPicPr>
            <p:cNvPr id="22595" name="Picture 67"/>
            <p:cNvPicPr>
              <a:picLocks noChangeArrowheads="1"/>
            </p:cNvPicPr>
            <p:nvPr/>
          </p:nvPicPr>
          <p:blipFill>
            <a:blip r:embed="rId3"/>
            <a:srcRect/>
            <a:stretch>
              <a:fillRect/>
            </a:stretch>
          </p:blipFill>
          <p:spPr bwMode="auto">
            <a:xfrm>
              <a:off x="23" y="344"/>
              <a:ext cx="2976" cy="2024"/>
            </a:xfrm>
            <a:prstGeom prst="rect">
              <a:avLst/>
            </a:prstGeom>
            <a:noFill/>
            <a:ln w="25400" cap="flat">
              <a:noFill/>
              <a:miter lim="800000"/>
              <a:headEnd/>
              <a:tailEnd/>
            </a:ln>
          </p:spPr>
        </p:pic>
        <p:sp>
          <p:nvSpPr>
            <p:cNvPr id="22596" name="Rectangle 68"/>
            <p:cNvSpPr>
              <a:spLocks/>
            </p:cNvSpPr>
            <p:nvPr/>
          </p:nvSpPr>
          <p:spPr bwMode="auto">
            <a:xfrm>
              <a:off x="0" y="0"/>
              <a:ext cx="3016" cy="296"/>
            </a:xfrm>
            <a:prstGeom prst="rect">
              <a:avLst/>
            </a:prstGeom>
            <a:noFill/>
            <a:ln w="12700" cap="flat">
              <a:noFill/>
              <a:miter lim="800000"/>
              <a:headEnd type="none" w="med" len="med"/>
              <a:tailEnd type="none" w="med" len="med"/>
            </a:ln>
          </p:spPr>
          <p:txBody>
            <a:bodyPr lIns="0" tIns="0" rIns="43927" bIns="0">
              <a:prstTxWarp prst="textNoShape">
                <a:avLst/>
              </a:prstTxWarp>
            </a:bodyPr>
            <a:lstStyle/>
            <a:p>
              <a:pPr marL="43421" algn="ctr"/>
              <a:r>
                <a:rPr lang="en-US" sz="1588" b="1" dirty="0">
                  <a:latin typeface="Helvetica" pitchFamily="34" charset="0"/>
                  <a:ea typeface="Helvetica" pitchFamily="34" charset="0"/>
                  <a:cs typeface="Helvetica" pitchFamily="34" charset="0"/>
                  <a:sym typeface="Helvetica" pitchFamily="34" charset="0"/>
                </a:rPr>
                <a:t>Cross-sectional view</a:t>
              </a:r>
            </a:p>
          </p:txBody>
        </p:sp>
      </p:grpSp>
      <p:grpSp>
        <p:nvGrpSpPr>
          <p:cNvPr id="40" name="Group 39"/>
          <p:cNvGrpSpPr/>
          <p:nvPr/>
        </p:nvGrpSpPr>
        <p:grpSpPr>
          <a:xfrm>
            <a:off x="616266" y="2539624"/>
            <a:ext cx="4304460" cy="2345761"/>
            <a:chOff x="90155" y="918756"/>
            <a:chExt cx="4878388" cy="2658529"/>
          </a:xfrm>
        </p:grpSpPr>
        <p:sp>
          <p:nvSpPr>
            <p:cNvPr id="41" name="Rectangle 40"/>
            <p:cNvSpPr/>
            <p:nvPr/>
          </p:nvSpPr>
          <p:spPr>
            <a:xfrm>
              <a:off x="90155" y="918756"/>
              <a:ext cx="4878388" cy="781633"/>
            </a:xfrm>
            <a:prstGeom prst="rect">
              <a:avLst/>
            </a:prstGeom>
          </p:spPr>
          <p:txBody>
            <a:bodyPr wrap="square">
              <a:spAutoFit/>
            </a:bodyPr>
            <a:lstStyle/>
            <a:p>
              <a:r>
                <a:rPr lang="en-US" sz="1941" dirty="0">
                  <a:solidFill>
                    <a:srgbClr val="000450"/>
                  </a:solidFill>
                  <a:latin typeface="Helvetica" pitchFamily="-107" charset="0"/>
                  <a:ea typeface="Helvetica" pitchFamily="-107" charset="0"/>
                  <a:cs typeface="Helvetica" pitchFamily="-107" charset="0"/>
                </a:rPr>
                <a:t>Transistors used to make Boolean logic gates + storage elements…</a:t>
              </a:r>
            </a:p>
          </p:txBody>
        </p:sp>
        <p:grpSp>
          <p:nvGrpSpPr>
            <p:cNvPr id="42" name="Group 4"/>
            <p:cNvGrpSpPr>
              <a:grpSpLocks/>
            </p:cNvGrpSpPr>
            <p:nvPr/>
          </p:nvGrpSpPr>
          <p:grpSpPr bwMode="auto">
            <a:xfrm>
              <a:off x="133356" y="1981200"/>
              <a:ext cx="1131545" cy="1583381"/>
              <a:chOff x="-12" y="0"/>
              <a:chExt cx="713" cy="997"/>
            </a:xfrm>
          </p:grpSpPr>
          <p:sp>
            <p:nvSpPr>
              <p:cNvPr id="50" name="Line 5"/>
              <p:cNvSpPr>
                <a:spLocks noChangeShapeType="1"/>
              </p:cNvSpPr>
              <p:nvPr/>
            </p:nvSpPr>
            <p:spPr bwMode="auto">
              <a:xfrm flipH="1">
                <a:off x="397" y="328"/>
                <a:ext cx="0" cy="341"/>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51" name="Line 6"/>
              <p:cNvSpPr>
                <a:spLocks noChangeShapeType="1"/>
              </p:cNvSpPr>
              <p:nvPr/>
            </p:nvSpPr>
            <p:spPr bwMode="auto">
              <a:xfrm flipH="1">
                <a:off x="685" y="0"/>
                <a:ext cx="0" cy="341"/>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52" name="Line 7"/>
              <p:cNvSpPr>
                <a:spLocks noChangeShapeType="1"/>
              </p:cNvSpPr>
              <p:nvPr/>
            </p:nvSpPr>
            <p:spPr bwMode="auto">
              <a:xfrm flipH="1">
                <a:off x="685" y="656"/>
                <a:ext cx="0" cy="341"/>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53" name="Line 8"/>
              <p:cNvSpPr>
                <a:spLocks noChangeShapeType="1"/>
              </p:cNvSpPr>
              <p:nvPr/>
            </p:nvSpPr>
            <p:spPr bwMode="auto">
              <a:xfrm flipH="1">
                <a:off x="469" y="328"/>
                <a:ext cx="0" cy="341"/>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54" name="Line 9"/>
              <p:cNvSpPr>
                <a:spLocks noChangeShapeType="1"/>
              </p:cNvSpPr>
              <p:nvPr/>
            </p:nvSpPr>
            <p:spPr bwMode="auto">
              <a:xfrm rot="10800000">
                <a:off x="466" y="329"/>
                <a:ext cx="227" cy="0"/>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55" name="Line 10"/>
              <p:cNvSpPr>
                <a:spLocks noChangeShapeType="1"/>
              </p:cNvSpPr>
              <p:nvPr/>
            </p:nvSpPr>
            <p:spPr bwMode="auto">
              <a:xfrm rot="10800000">
                <a:off x="474" y="657"/>
                <a:ext cx="227" cy="0"/>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56" name="Line 11"/>
              <p:cNvSpPr>
                <a:spLocks noChangeShapeType="1"/>
              </p:cNvSpPr>
              <p:nvPr/>
            </p:nvSpPr>
            <p:spPr bwMode="auto">
              <a:xfrm rot="10800000">
                <a:off x="312" y="497"/>
                <a:ext cx="101" cy="0"/>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57" name="Rectangle 12"/>
              <p:cNvSpPr>
                <a:spLocks/>
              </p:cNvSpPr>
              <p:nvPr/>
            </p:nvSpPr>
            <p:spPr bwMode="auto">
              <a:xfrm>
                <a:off x="-12" y="368"/>
                <a:ext cx="291" cy="271"/>
              </a:xfrm>
              <a:prstGeom prst="rect">
                <a:avLst/>
              </a:prstGeom>
              <a:noFill/>
              <a:ln w="12700" cap="flat">
                <a:noFill/>
                <a:miter lim="800000"/>
                <a:headEnd type="none" w="med" len="med"/>
                <a:tailEnd type="none" w="med" len="med"/>
              </a:ln>
            </p:spPr>
            <p:txBody>
              <a:bodyPr wrap="none" lIns="0" tIns="0" rIns="43927" bIns="0" anchor="ctr">
                <a:prstTxWarp prst="textNoShape">
                  <a:avLst/>
                </a:prstTxWarp>
                <a:spAutoFit/>
              </a:bodyPr>
              <a:lstStyle/>
              <a:p>
                <a:pPr marL="43421" algn="ctr"/>
                <a:r>
                  <a:rPr lang="en-US" sz="1235" b="1" dirty="0">
                    <a:solidFill>
                      <a:srgbClr val="000A4D"/>
                    </a:solidFill>
                    <a:latin typeface="Comic Sans MS" pitchFamily="34" charset="0"/>
                    <a:ea typeface="Comic Sans MS" pitchFamily="34" charset="0"/>
                    <a:cs typeface="Comic Sans MS" pitchFamily="34" charset="0"/>
                    <a:sym typeface="Comic Sans MS" pitchFamily="34" charset="0"/>
                  </a:rPr>
                  <a:t>0</a:t>
                </a:r>
              </a:p>
              <a:p>
                <a:pPr marL="43421" algn="ctr"/>
                <a:r>
                  <a:rPr lang="en-US" sz="1235" b="1" dirty="0">
                    <a:solidFill>
                      <a:srgbClr val="000A4D"/>
                    </a:solidFill>
                    <a:latin typeface="Comic Sans MS" pitchFamily="34" charset="0"/>
                    <a:ea typeface="Comic Sans MS" pitchFamily="34" charset="0"/>
                    <a:cs typeface="Comic Sans MS" pitchFamily="34" charset="0"/>
                    <a:sym typeface="Comic Sans MS" pitchFamily="34" charset="0"/>
                  </a:rPr>
                  <a:t>(0V)</a:t>
                </a:r>
              </a:p>
            </p:txBody>
          </p:sp>
        </p:grpSp>
        <p:sp>
          <p:nvSpPr>
            <p:cNvPr id="43" name="Line 13"/>
            <p:cNvSpPr>
              <a:spLocks noChangeShapeType="1"/>
            </p:cNvSpPr>
            <p:nvPr/>
          </p:nvSpPr>
          <p:spPr bwMode="auto">
            <a:xfrm flipH="1">
              <a:off x="2014458" y="1993905"/>
              <a:ext cx="1587" cy="541557"/>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44" name="Line 14"/>
            <p:cNvSpPr>
              <a:spLocks noChangeShapeType="1"/>
            </p:cNvSpPr>
            <p:nvPr/>
          </p:nvSpPr>
          <p:spPr bwMode="auto">
            <a:xfrm flipH="1">
              <a:off x="2014458" y="3035728"/>
              <a:ext cx="1587" cy="541557"/>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45" name="Line 15"/>
            <p:cNvSpPr>
              <a:spLocks noChangeShapeType="1"/>
            </p:cNvSpPr>
            <p:nvPr/>
          </p:nvSpPr>
          <p:spPr bwMode="auto">
            <a:xfrm flipH="1">
              <a:off x="1752600" y="2514816"/>
              <a:ext cx="261858" cy="474855"/>
            </a:xfrm>
            <a:prstGeom prst="line">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46" name="Oval 16"/>
            <p:cNvSpPr>
              <a:spLocks/>
            </p:cNvSpPr>
            <p:nvPr/>
          </p:nvSpPr>
          <p:spPr bwMode="auto">
            <a:xfrm flipH="1">
              <a:off x="1968435" y="2451291"/>
              <a:ext cx="101569" cy="101641"/>
            </a:xfrm>
            <a:prstGeom prst="ellipse">
              <a:avLst/>
            </a:prstGeom>
            <a:solidFill>
              <a:schemeClr val="accent1"/>
            </a:solid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sp>
          <p:nvSpPr>
            <p:cNvPr id="47" name="AutoShape 60"/>
            <p:cNvSpPr>
              <a:spLocks/>
            </p:cNvSpPr>
            <p:nvPr/>
          </p:nvSpPr>
          <p:spPr bwMode="auto">
            <a:xfrm>
              <a:off x="1041592" y="2648221"/>
              <a:ext cx="643180" cy="205964"/>
            </a:xfrm>
            <a:prstGeom prst="leftRightArrow">
              <a:avLst>
                <a:gd name="adj1" fmla="val 64861"/>
                <a:gd name="adj2" fmla="val 105483"/>
              </a:avLst>
            </a:prstGeom>
            <a:noFill/>
            <a:ln w="38100" cap="flat">
              <a:solidFill>
                <a:srgbClr val="000A4D"/>
              </a:solidFill>
              <a:prstDash val="solid"/>
              <a:round/>
              <a:headEnd type="none" w="med" len="med"/>
              <a:tailEnd type="none" w="med" len="med"/>
            </a:ln>
          </p:spPr>
          <p:txBody>
            <a:bodyPr lIns="0" tIns="0" rIns="0" bIns="0">
              <a:prstTxWarp prst="textNoShape">
                <a:avLst/>
              </a:prstTxWarp>
            </a:bodyPr>
            <a:lstStyle/>
            <a:p>
              <a:endParaRPr lang="en-US" sz="1588"/>
            </a:p>
          </p:txBody>
        </p:sp>
      </p:grpSp>
      <p:grpSp>
        <p:nvGrpSpPr>
          <p:cNvPr id="9" name="Group 8"/>
          <p:cNvGrpSpPr/>
          <p:nvPr/>
        </p:nvGrpSpPr>
        <p:grpSpPr>
          <a:xfrm>
            <a:off x="1471341" y="4464099"/>
            <a:ext cx="8213912" cy="2288932"/>
            <a:chOff x="-212080" y="5059309"/>
            <a:chExt cx="9309100" cy="2594122"/>
          </a:xfrm>
        </p:grpSpPr>
        <p:sp>
          <p:nvSpPr>
            <p:cNvPr id="22600" name="Rectangle 72"/>
            <p:cNvSpPr>
              <a:spLocks/>
            </p:cNvSpPr>
            <p:nvPr/>
          </p:nvSpPr>
          <p:spPr bwMode="auto">
            <a:xfrm>
              <a:off x="-212080" y="6446931"/>
              <a:ext cx="9309100" cy="1206500"/>
            </a:xfrm>
            <a:prstGeom prst="rect">
              <a:avLst/>
            </a:prstGeom>
            <a:noFill/>
            <a:ln w="12700" cap="flat">
              <a:noFill/>
              <a:miter lim="800000"/>
              <a:headEnd type="none" w="med" len="med"/>
              <a:tailEnd type="none" w="med" len="med"/>
            </a:ln>
          </p:spPr>
          <p:txBody>
            <a:bodyPr lIns="0" tIns="0" rIns="43927" bIns="0">
              <a:prstTxWarp prst="textNoShape">
                <a:avLst/>
              </a:prstTxWarp>
            </a:bodyPr>
            <a:lstStyle/>
            <a:p>
              <a:pPr marL="43421" algn="ctr"/>
              <a:r>
                <a:rPr lang="en-US" sz="1588" b="1" dirty="0">
                  <a:latin typeface="Helvetica" pitchFamily="34" charset="0"/>
                  <a:ea typeface="Helvetica" pitchFamily="34" charset="0"/>
                  <a:cs typeface="Helvetica" pitchFamily="34" charset="0"/>
                  <a:sym typeface="Helvetica" pitchFamily="34" charset="0"/>
                </a:rPr>
                <a:t>If we (</a:t>
              </a:r>
              <a:r>
                <a:rPr lang="en-US" sz="1588" b="1" dirty="0" err="1">
                  <a:latin typeface="Helvetica" pitchFamily="34" charset="0"/>
                  <a:ea typeface="Helvetica" pitchFamily="34" charset="0"/>
                  <a:cs typeface="Helvetica" pitchFamily="34" charset="0"/>
                  <a:sym typeface="Helvetica" pitchFamily="34" charset="0"/>
                </a:rPr>
                <a:t>i</a:t>
              </a:r>
              <a:r>
                <a:rPr lang="en-US" sz="1588" b="1" dirty="0">
                  <a:latin typeface="Helvetica" pitchFamily="34" charset="0"/>
                  <a:ea typeface="Helvetica" pitchFamily="34" charset="0"/>
                  <a:cs typeface="Helvetica" pitchFamily="34" charset="0"/>
                  <a:sym typeface="Helvetica" pitchFamily="34" charset="0"/>
                </a:rPr>
                <a:t>) apply a suitable voltage to the gate &amp; (ii) then apply a suitable voltage between source and drain, current will flow</a:t>
              </a:r>
              <a:r>
                <a:rPr lang="en-US" sz="1588" b="1" dirty="0">
                  <a:solidFill>
                    <a:srgbClr val="224A0F"/>
                  </a:solidFill>
                  <a:latin typeface="Helvetica" pitchFamily="34" charset="0"/>
                  <a:ea typeface="Helvetica" pitchFamily="34" charset="0"/>
                  <a:cs typeface="Helvetica" pitchFamily="34" charset="0"/>
                  <a:sym typeface="Helvetica" pitchFamily="34" charset="0"/>
                </a:rPr>
                <a:t>.</a:t>
              </a:r>
            </a:p>
          </p:txBody>
        </p:sp>
        <p:cxnSp>
          <p:nvCxnSpPr>
            <p:cNvPr id="8" name="Straight Arrow Connector 7"/>
            <p:cNvCxnSpPr/>
            <p:nvPr/>
          </p:nvCxnSpPr>
          <p:spPr bwMode="auto">
            <a:xfrm flipV="1">
              <a:off x="7727366" y="5059309"/>
              <a:ext cx="381686" cy="1387622"/>
            </a:xfrm>
            <a:prstGeom prst="straightConnector1">
              <a:avLst/>
            </a:prstGeom>
            <a:solidFill>
              <a:schemeClr val="accent1"/>
            </a:solidFill>
            <a:ln w="38100" cap="flat" cmpd="sng" algn="ctr">
              <a:solidFill>
                <a:srgbClr val="FFC000"/>
              </a:solidFill>
              <a:prstDash val="solid"/>
              <a:round/>
              <a:headEnd type="none" w="med" len="med"/>
              <a:tailEnd type="arrow"/>
            </a:ln>
            <a:effectLst/>
          </p:spPr>
        </p:cxnSp>
      </p:grpSp>
    </p:spTree>
    <p:extLst>
      <p:ext uri="{BB962C8B-B14F-4D97-AF65-F5344CB8AC3E}">
        <p14:creationId xmlns:p14="http://schemas.microsoft.com/office/powerpoint/2010/main" val="1923668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
          <p:cNvSpPr>
            <a:spLocks noGrp="1" noChangeArrowheads="1"/>
          </p:cNvSpPr>
          <p:nvPr>
            <p:ph type="title"/>
          </p:nvPr>
        </p:nvSpPr>
        <p:spPr>
          <a:ln/>
        </p:spPr>
        <p:txBody>
          <a:bodyPr vert="horz" wrap="square" lIns="66563" tIns="33281" rIns="99913" bIns="33281" numCol="1" rtlCol="0" anchor="ctr" anchorCtr="0" compatLnSpc="1">
            <a:prstTxWarp prst="textNoShape">
              <a:avLst/>
            </a:prstTxWarp>
            <a:normAutofit/>
          </a:bodyPr>
          <a:lstStyle/>
          <a:p>
            <a:pPr marL="33184"/>
            <a:r>
              <a:rPr lang="en-US" dirty="0" smtClean="0"/>
              <a:t>History…</a:t>
            </a:r>
            <a:endParaRPr lang="en-US" dirty="0"/>
          </a:p>
        </p:txBody>
      </p:sp>
      <p:sp>
        <p:nvSpPr>
          <p:cNvPr id="3" name="TextBox 2"/>
          <p:cNvSpPr txBox="1"/>
          <p:nvPr/>
        </p:nvSpPr>
        <p:spPr>
          <a:xfrm>
            <a:off x="4600930" y="2053531"/>
            <a:ext cx="3814281" cy="540404"/>
          </a:xfrm>
          <a:prstGeom prst="rect">
            <a:avLst/>
          </a:prstGeom>
          <a:noFill/>
        </p:spPr>
        <p:txBody>
          <a:bodyPr wrap="square" rtlCol="0">
            <a:spAutoFit/>
          </a:bodyPr>
          <a:lstStyle/>
          <a:p>
            <a:r>
              <a:rPr lang="en-US" sz="1456" dirty="0">
                <a:latin typeface="Helvetica"/>
                <a:cs typeface="Helvetica"/>
              </a:rPr>
              <a:t>Transistor counts for real microprocessor chips</a:t>
            </a:r>
          </a:p>
        </p:txBody>
      </p:sp>
      <p:sp>
        <p:nvSpPr>
          <p:cNvPr id="8" name="Rectangle 7"/>
          <p:cNvSpPr/>
          <p:nvPr/>
        </p:nvSpPr>
        <p:spPr>
          <a:xfrm>
            <a:off x="4255643" y="5673258"/>
            <a:ext cx="5751666" cy="183422"/>
          </a:xfrm>
          <a:prstGeom prst="rect">
            <a:avLst/>
          </a:prstGeom>
        </p:spPr>
        <p:txBody>
          <a:bodyPr wrap="square" lIns="59726" tIns="29864" rIns="59726" bIns="29864">
            <a:spAutoFit/>
          </a:bodyPr>
          <a:lstStyle/>
          <a:p>
            <a:r>
              <a:rPr lang="en-US" sz="800" dirty="0">
                <a:latin typeface="Helvetica"/>
                <a:cs typeface="Helvetica"/>
              </a:rPr>
              <a:t>http://</a:t>
            </a:r>
            <a:r>
              <a:rPr lang="en-US" sz="800" dirty="0" err="1">
                <a:latin typeface="Helvetica"/>
                <a:cs typeface="Helvetica"/>
              </a:rPr>
              <a:t>en.wikipedia.org</a:t>
            </a:r>
            <a:r>
              <a:rPr lang="en-US" sz="800" dirty="0">
                <a:latin typeface="Helvetica"/>
                <a:cs typeface="Helvetica"/>
              </a:rPr>
              <a:t>/wiki/File:Transistor_Count_and_Moore%27s_Law_-_2011.svg</a:t>
            </a:r>
          </a:p>
        </p:txBody>
      </p:sp>
      <p:grpSp>
        <p:nvGrpSpPr>
          <p:cNvPr id="6" name="Group 5"/>
          <p:cNvGrpSpPr/>
          <p:nvPr/>
        </p:nvGrpSpPr>
        <p:grpSpPr>
          <a:xfrm>
            <a:off x="4822696" y="3810986"/>
            <a:ext cx="5539334" cy="984873"/>
            <a:chOff x="3616189" y="3469713"/>
            <a:chExt cx="5622166" cy="999601"/>
          </a:xfrm>
        </p:grpSpPr>
        <p:sp>
          <p:nvSpPr>
            <p:cNvPr id="5" name="Left Brace 4"/>
            <p:cNvSpPr/>
            <p:nvPr/>
          </p:nvSpPr>
          <p:spPr>
            <a:xfrm rot="13500000">
              <a:off x="6200961" y="884941"/>
              <a:ext cx="452622" cy="5622166"/>
            </a:xfrm>
            <a:prstGeom prst="leftBrace">
              <a:avLst>
                <a:gd name="adj1" fmla="val 27780"/>
                <a:gd name="adj2" fmla="val 50000"/>
              </a:avLst>
            </a:prstGeom>
            <a:ln>
              <a:solidFill>
                <a:srgbClr val="C0504D"/>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820"/>
            </a:p>
          </p:txBody>
        </p:sp>
        <p:sp>
          <p:nvSpPr>
            <p:cNvPr id="10" name="TextBox 9"/>
            <p:cNvSpPr txBox="1"/>
            <p:nvPr/>
          </p:nvSpPr>
          <p:spPr>
            <a:xfrm>
              <a:off x="6563936" y="3920829"/>
              <a:ext cx="2426645" cy="548485"/>
            </a:xfrm>
            <a:prstGeom prst="rect">
              <a:avLst/>
            </a:prstGeom>
            <a:noFill/>
          </p:spPr>
          <p:txBody>
            <a:bodyPr wrap="square" rtlCol="0">
              <a:spAutoFit/>
            </a:bodyPr>
            <a:lstStyle/>
            <a:p>
              <a:r>
                <a:rPr lang="en-US" sz="1456" dirty="0">
                  <a:solidFill>
                    <a:schemeClr val="accent2"/>
                  </a:solidFill>
                  <a:latin typeface="Helvetica"/>
                  <a:cs typeface="Helvetica"/>
                </a:rPr>
                <a:t>Exponential improvements in device density</a:t>
              </a:r>
            </a:p>
          </p:txBody>
        </p:sp>
      </p:grpSp>
      <p:pic>
        <p:nvPicPr>
          <p:cNvPr id="9" name="Picture 8" descr="CPU-Scal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7236" y="98508"/>
            <a:ext cx="6297176" cy="6275488"/>
          </a:xfrm>
          <a:prstGeom prst="rect">
            <a:avLst/>
          </a:prstGeom>
        </p:spPr>
      </p:pic>
      <p:sp>
        <p:nvSpPr>
          <p:cNvPr id="12" name="Rectangle 11"/>
          <p:cNvSpPr/>
          <p:nvPr/>
        </p:nvSpPr>
        <p:spPr>
          <a:xfrm rot="16200000">
            <a:off x="7465442" y="3137412"/>
            <a:ext cx="5341622" cy="226857"/>
          </a:xfrm>
          <a:prstGeom prst="rect">
            <a:avLst/>
          </a:prstGeom>
        </p:spPr>
        <p:txBody>
          <a:bodyPr wrap="square">
            <a:spAutoFit/>
          </a:bodyPr>
          <a:lstStyle/>
          <a:p>
            <a:r>
              <a:rPr lang="en-US" sz="874" dirty="0">
                <a:latin typeface="Helvetica"/>
                <a:cs typeface="Helvetica"/>
              </a:rPr>
              <a:t>http://</a:t>
            </a:r>
            <a:r>
              <a:rPr lang="en-US" sz="874" dirty="0" err="1">
                <a:latin typeface="Helvetica"/>
                <a:cs typeface="Helvetica"/>
              </a:rPr>
              <a:t>www.extremetech.com</a:t>
            </a:r>
            <a:r>
              <a:rPr lang="en-US" sz="874" dirty="0">
                <a:latin typeface="Helvetica"/>
                <a:cs typeface="Helvetica"/>
              </a:rPr>
              <a:t>/</a:t>
            </a:r>
            <a:r>
              <a:rPr lang="en-US" sz="874" dirty="0" err="1">
                <a:latin typeface="Helvetica"/>
                <a:cs typeface="Helvetica"/>
              </a:rPr>
              <a:t>wp</a:t>
            </a:r>
            <a:r>
              <a:rPr lang="en-US" sz="874" dirty="0">
                <a:latin typeface="Helvetica"/>
                <a:cs typeface="Helvetica"/>
              </a:rPr>
              <a:t>-content/uploads/2013/08/CPU-</a:t>
            </a:r>
            <a:r>
              <a:rPr lang="en-US" sz="874" dirty="0" err="1">
                <a:latin typeface="Helvetica"/>
                <a:cs typeface="Helvetica"/>
              </a:rPr>
              <a:t>Scaling.jpg</a:t>
            </a:r>
            <a:endParaRPr lang="en-US" sz="874" dirty="0">
              <a:latin typeface="Helvetica"/>
              <a:cs typeface="Helvetica"/>
            </a:endParaRPr>
          </a:p>
        </p:txBody>
      </p:sp>
      <p:sp>
        <p:nvSpPr>
          <p:cNvPr id="11" name="TextBox 10"/>
          <p:cNvSpPr txBox="1"/>
          <p:nvPr/>
        </p:nvSpPr>
        <p:spPr>
          <a:xfrm>
            <a:off x="9113867" y="1428955"/>
            <a:ext cx="1189229" cy="652486"/>
          </a:xfrm>
          <a:prstGeom prst="rect">
            <a:avLst/>
          </a:prstGeom>
          <a:noFill/>
          <a:ln>
            <a:noFill/>
          </a:ln>
        </p:spPr>
        <p:txBody>
          <a:bodyPr wrap="square" rtlCol="0">
            <a:spAutoFit/>
          </a:bodyPr>
          <a:lstStyle/>
          <a:p>
            <a:r>
              <a:rPr lang="en-US" sz="1820" dirty="0">
                <a:solidFill>
                  <a:srgbClr val="008000"/>
                </a:solidFill>
                <a:latin typeface="Helvetica"/>
                <a:cs typeface="Helvetica"/>
              </a:rPr>
              <a:t>Device</a:t>
            </a:r>
          </a:p>
          <a:p>
            <a:r>
              <a:rPr lang="en-US" sz="1820" dirty="0">
                <a:solidFill>
                  <a:srgbClr val="008000"/>
                </a:solidFill>
                <a:latin typeface="Helvetica"/>
                <a:cs typeface="Helvetica"/>
              </a:rPr>
              <a:t>count</a:t>
            </a:r>
          </a:p>
        </p:txBody>
      </p:sp>
      <p:sp>
        <p:nvSpPr>
          <p:cNvPr id="14" name="TextBox 13"/>
          <p:cNvSpPr txBox="1"/>
          <p:nvPr/>
        </p:nvSpPr>
        <p:spPr>
          <a:xfrm>
            <a:off x="5611829" y="5006157"/>
            <a:ext cx="877121" cy="652486"/>
          </a:xfrm>
          <a:prstGeom prst="rect">
            <a:avLst/>
          </a:prstGeom>
          <a:noFill/>
          <a:ln>
            <a:noFill/>
          </a:ln>
        </p:spPr>
        <p:txBody>
          <a:bodyPr wrap="square" rtlCol="0">
            <a:spAutoFit/>
          </a:bodyPr>
          <a:lstStyle/>
          <a:p>
            <a:r>
              <a:rPr lang="en-US" sz="1820" dirty="0">
                <a:solidFill>
                  <a:srgbClr val="000064"/>
                </a:solidFill>
                <a:latin typeface="Helvetica"/>
                <a:cs typeface="Helvetica"/>
              </a:rPr>
              <a:t>Clock speed</a:t>
            </a:r>
          </a:p>
        </p:txBody>
      </p:sp>
      <p:sp>
        <p:nvSpPr>
          <p:cNvPr id="15" name="TextBox 14"/>
          <p:cNvSpPr txBox="1"/>
          <p:nvPr/>
        </p:nvSpPr>
        <p:spPr>
          <a:xfrm>
            <a:off x="9318287" y="3843601"/>
            <a:ext cx="877121" cy="372410"/>
          </a:xfrm>
          <a:prstGeom prst="rect">
            <a:avLst/>
          </a:prstGeom>
          <a:noFill/>
          <a:ln>
            <a:noFill/>
          </a:ln>
        </p:spPr>
        <p:txBody>
          <a:bodyPr wrap="square" rtlCol="0">
            <a:spAutoFit/>
          </a:bodyPr>
          <a:lstStyle/>
          <a:p>
            <a:r>
              <a:rPr lang="en-US" sz="1820" dirty="0">
                <a:solidFill>
                  <a:srgbClr val="3366FF"/>
                </a:solidFill>
                <a:latin typeface="Helvetica"/>
                <a:cs typeface="Helvetica"/>
              </a:rPr>
              <a:t>Power</a:t>
            </a:r>
          </a:p>
        </p:txBody>
      </p:sp>
      <p:sp>
        <p:nvSpPr>
          <p:cNvPr id="2" name="TextBox 1"/>
          <p:cNvSpPr txBox="1"/>
          <p:nvPr/>
        </p:nvSpPr>
        <p:spPr>
          <a:xfrm>
            <a:off x="282662" y="2089275"/>
            <a:ext cx="3232727" cy="3139321"/>
          </a:xfrm>
          <a:prstGeom prst="rect">
            <a:avLst/>
          </a:prstGeom>
          <a:noFill/>
        </p:spPr>
        <p:txBody>
          <a:bodyPr wrap="square" rtlCol="0">
            <a:spAutoFit/>
          </a:bodyPr>
          <a:lstStyle/>
          <a:p>
            <a:r>
              <a:rPr lang="en-US" dirty="0" smtClean="0"/>
              <a:t>The number of transistors in a given area was doubling every generation from the early 1970’s until today. Each new generation came about 2 – 3 years.</a:t>
            </a:r>
          </a:p>
          <a:p>
            <a:endParaRPr lang="en-US" dirty="0"/>
          </a:p>
          <a:p>
            <a:r>
              <a:rPr lang="en-US" dirty="0" smtClean="0"/>
              <a:t>Clock speed and power followed a similar trend throughout much of the same time.</a:t>
            </a:r>
            <a:endParaRPr lang="en-US" dirty="0"/>
          </a:p>
        </p:txBody>
      </p:sp>
    </p:spTree>
    <p:extLst>
      <p:ext uri="{BB962C8B-B14F-4D97-AF65-F5344CB8AC3E}">
        <p14:creationId xmlns:p14="http://schemas.microsoft.com/office/powerpoint/2010/main" val="3882508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that are occurring… </a:t>
            </a:r>
            <a:endParaRPr lang="en-US" dirty="0"/>
          </a:p>
        </p:txBody>
      </p:sp>
      <p:pic>
        <p:nvPicPr>
          <p:cNvPr id="3" name="Picture 2"/>
          <p:cNvPicPr>
            <a:picLocks noChangeAspect="1"/>
          </p:cNvPicPr>
          <p:nvPr/>
        </p:nvPicPr>
        <p:blipFill rotWithShape="1">
          <a:blip r:embed="rId2"/>
          <a:srcRect l="3554" t="18045" r="52792" b="17361"/>
          <a:stretch/>
        </p:blipFill>
        <p:spPr>
          <a:xfrm>
            <a:off x="186051" y="2133600"/>
            <a:ext cx="3863546" cy="4283676"/>
          </a:xfrm>
          <a:prstGeom prst="rect">
            <a:avLst/>
          </a:prstGeom>
        </p:spPr>
      </p:pic>
      <p:sp>
        <p:nvSpPr>
          <p:cNvPr id="4" name="Right Brace 3"/>
          <p:cNvSpPr/>
          <p:nvPr/>
        </p:nvSpPr>
        <p:spPr>
          <a:xfrm>
            <a:off x="4049597" y="3781168"/>
            <a:ext cx="263611" cy="49427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4382530" y="3843637"/>
            <a:ext cx="1598141" cy="1477328"/>
          </a:xfrm>
          <a:prstGeom prst="rect">
            <a:avLst/>
          </a:prstGeom>
          <a:noFill/>
        </p:spPr>
        <p:txBody>
          <a:bodyPr wrap="square" rtlCol="0">
            <a:spAutoFit/>
          </a:bodyPr>
          <a:lstStyle/>
          <a:p>
            <a:r>
              <a:rPr lang="en-US" dirty="0" smtClean="0"/>
              <a:t>4 ATOMS </a:t>
            </a:r>
            <a:r>
              <a:rPr lang="en-US" dirty="0" smtClean="0"/>
              <a:t>Tall:</a:t>
            </a:r>
          </a:p>
          <a:p>
            <a:r>
              <a:rPr lang="en-US" dirty="0" smtClean="0"/>
              <a:t>Cannot divide i</a:t>
            </a:r>
            <a:r>
              <a:rPr lang="en-US" dirty="0" smtClean="0"/>
              <a:t>n half more than 2 more times.</a:t>
            </a:r>
            <a:endParaRPr lang="en-US" dirty="0"/>
          </a:p>
        </p:txBody>
      </p:sp>
      <p:pic>
        <p:nvPicPr>
          <p:cNvPr id="6" name="Picture 5" descr="CPU-Scaling.jpg"/>
          <p:cNvPicPr>
            <a:picLocks noChangeAspect="1"/>
          </p:cNvPicPr>
          <p:nvPr/>
        </p:nvPicPr>
        <p:blipFill rotWithShape="1">
          <a:blip r:embed="rId3">
            <a:extLst>
              <a:ext uri="{28A0092B-C50C-407E-A947-70E740481C1C}">
                <a14:useLocalDpi xmlns:a14="http://schemas.microsoft.com/office/drawing/2010/main" val="0"/>
              </a:ext>
            </a:extLst>
          </a:blip>
          <a:srcRect t="34760" b="261"/>
          <a:stretch/>
        </p:blipFill>
        <p:spPr>
          <a:xfrm>
            <a:off x="6260756" y="2133600"/>
            <a:ext cx="5577699" cy="3611833"/>
          </a:xfrm>
          <a:prstGeom prst="rect">
            <a:avLst/>
          </a:prstGeom>
        </p:spPr>
      </p:pic>
      <p:sp>
        <p:nvSpPr>
          <p:cNvPr id="7" name="Oval 6"/>
          <p:cNvSpPr/>
          <p:nvPr/>
        </p:nvSpPr>
        <p:spPr>
          <a:xfrm>
            <a:off x="10294182" y="2401455"/>
            <a:ext cx="1362109" cy="544945"/>
          </a:xfrm>
          <a:prstGeom prst="ellipse">
            <a:avLst/>
          </a:prstGeom>
          <a:noFill/>
          <a:ln w="762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TextBox 7"/>
          <p:cNvSpPr txBox="1"/>
          <p:nvPr/>
        </p:nvSpPr>
        <p:spPr>
          <a:xfrm>
            <a:off x="7721600" y="6013288"/>
            <a:ext cx="3629891" cy="646331"/>
          </a:xfrm>
          <a:prstGeom prst="rect">
            <a:avLst/>
          </a:prstGeom>
          <a:noFill/>
        </p:spPr>
        <p:txBody>
          <a:bodyPr wrap="square" rtlCol="0">
            <a:spAutoFit/>
          </a:bodyPr>
          <a:lstStyle/>
          <a:p>
            <a:r>
              <a:rPr lang="en-US" dirty="0" smtClean="0"/>
              <a:t>Clock speed maxed out around 2006, devices are not faster</a:t>
            </a:r>
            <a:endParaRPr lang="en-US" dirty="0"/>
          </a:p>
        </p:txBody>
      </p:sp>
    </p:spTree>
    <p:extLst>
      <p:ext uri="{BB962C8B-B14F-4D97-AF65-F5344CB8AC3E}">
        <p14:creationId xmlns:p14="http://schemas.microsoft.com/office/powerpoint/2010/main" val="1314319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you care?</a:t>
            </a:r>
            <a:endParaRPr lang="en-US" dirty="0"/>
          </a:p>
        </p:txBody>
      </p:sp>
      <p:sp>
        <p:nvSpPr>
          <p:cNvPr id="3" name="Content Placeholder 2"/>
          <p:cNvSpPr>
            <a:spLocks noGrp="1"/>
          </p:cNvSpPr>
          <p:nvPr>
            <p:ph idx="1"/>
          </p:nvPr>
        </p:nvSpPr>
        <p:spPr/>
        <p:txBody>
          <a:bodyPr/>
          <a:lstStyle/>
          <a:p>
            <a:r>
              <a:rPr lang="en-US" dirty="0"/>
              <a:t>W</a:t>
            </a:r>
            <a:r>
              <a:rPr lang="en-US" dirty="0" smtClean="0"/>
              <a:t>ithout transistors your phone, computer, Xbox, </a:t>
            </a:r>
            <a:r>
              <a:rPr lang="en-US" dirty="0" smtClean="0"/>
              <a:t>PS4 </a:t>
            </a:r>
            <a:r>
              <a:rPr lang="en-US" dirty="0" smtClean="0"/>
              <a:t>do not work.</a:t>
            </a:r>
          </a:p>
          <a:p>
            <a:r>
              <a:rPr lang="en-US" dirty="0" smtClean="0"/>
              <a:t>If anyone tells you this device is faster then anything else, it currently is not true.</a:t>
            </a:r>
          </a:p>
          <a:p>
            <a:r>
              <a:rPr lang="en-US" dirty="0" smtClean="0"/>
              <a:t>Without any progress in this area things will be as good as they will ever get</a:t>
            </a:r>
          </a:p>
          <a:p>
            <a:r>
              <a:rPr lang="en-US" dirty="0" smtClean="0"/>
              <a:t>All of your application problems in the unit will be involving information, expressions, and equations from this area of technology.</a:t>
            </a:r>
            <a:endParaRPr lang="en-US" dirty="0"/>
          </a:p>
        </p:txBody>
      </p:sp>
    </p:spTree>
    <p:extLst>
      <p:ext uri="{BB962C8B-B14F-4D97-AF65-F5344CB8AC3E}">
        <p14:creationId xmlns:p14="http://schemas.microsoft.com/office/powerpoint/2010/main" val="1437726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1319</TotalTime>
  <Words>513</Words>
  <Application>Microsoft Office PowerPoint</Application>
  <PresentationFormat>Widescreen</PresentationFormat>
  <Paragraphs>42</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Comic Sans MS</vt:lpstr>
      <vt:lpstr>Helvetica</vt:lpstr>
      <vt:lpstr>Lucida Grande</vt:lpstr>
      <vt:lpstr>Trebuchet MS</vt:lpstr>
      <vt:lpstr>Berlin</vt:lpstr>
      <vt:lpstr>Transistors</vt:lpstr>
      <vt:lpstr>What I did this summer…</vt:lpstr>
      <vt:lpstr>Read 1.1 A Brief History</vt:lpstr>
      <vt:lpstr>Hardware: Transistors manipulate/store 1s &amp; 0s</vt:lpstr>
      <vt:lpstr>History…</vt:lpstr>
      <vt:lpstr>Problems that are occurring… </vt:lpstr>
      <vt:lpstr>Why do you care?</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Transistors</dc:title>
  <dc:creator>Microsoft account</dc:creator>
  <cp:lastModifiedBy>Microsoft account</cp:lastModifiedBy>
  <cp:revision>11</cp:revision>
  <dcterms:created xsi:type="dcterms:W3CDTF">2016-06-20T17:45:34Z</dcterms:created>
  <dcterms:modified xsi:type="dcterms:W3CDTF">2016-07-07T20:38:01Z</dcterms:modified>
</cp:coreProperties>
</file>